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7E8A2E-73DF-41C0-8F01-508691E9EC73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0"/>
            <p14:sldId id="26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2" autoAdjust="0"/>
  </p:normalViewPr>
  <p:slideViewPr>
    <p:cSldViewPr>
      <p:cViewPr varScale="1">
        <p:scale>
          <a:sx n="73" d="100"/>
          <a:sy n="73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7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E3B8-F366-46A4-B5C8-905DA80D6ACF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7DC9-8515-44E6-97A3-301EC0666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06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17637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Anacostia Rail Holdings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728394"/>
            <a:ext cx="1447800" cy="132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091573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Pacific Harbor Line: Wind Tower Shipments</a:t>
            </a:r>
            <a:endParaRPr lang="en-US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765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0205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New 2017 Opportunities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All three manufactures – GE, Siemens, and Vestas – have expressed interest in moving wind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towers through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Port of Long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Beach between Q3 and Q4 2017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Proposals are out to move wind power components to sites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within California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25" y="574772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PHL’s Past Wind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Tower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Moves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Seven wind trains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2011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Thirteen wind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trains in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2012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Eight wind trains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2013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Ten wind trains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 2014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Four wind trains in 2015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Zero wind trains in 2016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761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2017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97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UPRR/Siemens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is projecting approximately 2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trains for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2017,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all destined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 KS Q3/Q4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When securing these opportunities, we continuously monitor construction work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windows in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Ports,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empty train return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strength in the US import market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product specifics, and ILWU labor changes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3035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08" y="495300"/>
            <a:ext cx="8077200" cy="11430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08" y="2353498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Moving wind towers can be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extremely challenging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resource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intensive, however this plays to the strength in innovation and services that Anacostia has always provided.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8739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0" y="1837508"/>
            <a:ext cx="8108333" cy="49921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22507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Anacostia is Always a Partner and Advocate for Renewable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5469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" y="34827"/>
            <a:ext cx="1072016" cy="9840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521" y="948779"/>
            <a:ext cx="9144000" cy="1143000"/>
            <a:chOff x="-231208" y="1359048"/>
            <a:chExt cx="9144000" cy="11430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-231208" y="1359048"/>
              <a:ext cx="91440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Asia     Long Beach     </a:t>
              </a:r>
              <a:r>
                <a:rPr lang="en-US" sz="4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KS, IA, TX</a:t>
              </a: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02392" y="1816248"/>
              <a:ext cx="381000" cy="332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178992" y="1822344"/>
              <a:ext cx="381000" cy="3322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69592"/>
            <a:ext cx="7647042" cy="46070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105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0100"/>
            <a:ext cx="80772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Origination and Destinatio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8001000" cy="3763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Wind towers are built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 China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South Korea, 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Vietnam by various companies (GE, Siemens,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0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destinations are various wind farms in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Midwestern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U.S., mostly in Kansas and Iowa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Union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Pacific RR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has the only route from the west coast to the mid-west capable of handling the 15 foot, 3 inch-wide base tower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sections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PHL partners with UP &amp; BNSF for loading, interchange, and final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-Energy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7879" y="5325786"/>
            <a:ext cx="2469281" cy="1028491"/>
          </a:xfrm>
          <a:prstGeom prst="rect">
            <a:avLst/>
          </a:prstGeom>
        </p:spPr>
      </p:pic>
      <p:pic>
        <p:nvPicPr>
          <p:cNvPr id="12" name="Picture 11" descr="ss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388" y="3608597"/>
            <a:ext cx="2196824" cy="1194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08" y="616645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Project Partners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  <p:pic>
        <p:nvPicPr>
          <p:cNvPr id="6" name="Picture 5" descr="UP%20Logo%20(3-bit%20Color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6312" y="1666951"/>
            <a:ext cx="967097" cy="1058003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 descr="logo_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7936" y="1759645"/>
            <a:ext cx="2865623" cy="647076"/>
          </a:xfrm>
          <a:prstGeom prst="rect">
            <a:avLst/>
          </a:prstGeom>
        </p:spPr>
      </p:pic>
      <p:pic>
        <p:nvPicPr>
          <p:cNvPr id="11" name="Picture 10" descr="siemens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5553306"/>
            <a:ext cx="2522506" cy="57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13" y="2535041"/>
            <a:ext cx="3505200" cy="209624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98" y="2762944"/>
            <a:ext cx="1915643" cy="2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Standard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Ship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Loading Plan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60 Tower Section/20 Towers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64058"/>
              </p:ext>
            </p:extLst>
          </p:nvPr>
        </p:nvGraphicFramePr>
        <p:xfrm>
          <a:off x="1676400" y="2133600"/>
          <a:ext cx="631805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4" imgW="9386640" imgH="6338520" progId="AcroExch.Document.11">
                  <p:embed/>
                </p:oleObj>
              </mc:Choice>
              <mc:Fallback>
                <p:oleObj name="Acrobat Document" r:id="rId4" imgW="9386640" imgH="6338520" progId="AcroExch.Document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3600"/>
                        <a:ext cx="6318057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4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17355"/>
            <a:ext cx="10287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First Direct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Discharge From 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Ship to Rail of Wind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Towers (SSA Terminal)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  <p:pic>
        <p:nvPicPr>
          <p:cNvPr id="6" name="Picture 5" descr="22112GAP- 002.jpg"/>
          <p:cNvPicPr>
            <a:picLocks noChangeAspect="1"/>
          </p:cNvPicPr>
          <p:nvPr/>
        </p:nvPicPr>
        <p:blipFill>
          <a:blip r:embed="rId3" cstate="print"/>
          <a:srcRect l="5833" t="2222" r="4167"/>
          <a:stretch>
            <a:fillRect/>
          </a:stretch>
        </p:blipFill>
        <p:spPr>
          <a:xfrm>
            <a:off x="1752600" y="2057400"/>
            <a:ext cx="5611090" cy="4572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17355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PHL’s Operational Advantages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PHL is in a unique position to move wind towers with service to the two largest ports in the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nation</a:t>
            </a:r>
          </a:p>
          <a:p>
            <a:pPr lvl="0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 are known in the industry as experts who provide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safe, efficient, professional, and reliable transportation services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Wind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energy fits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perfectly with PHL’s support of advancements in green technology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PHL provides a premium service that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requires us to cooperate with all involved parties: from the unloading to final delivery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17355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Challenges of Moving Wind Towers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08" y="21336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Due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large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size of loads, extra care is needed when moving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cargo (clearances approved in advance)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Track Congestion – Wind trains compete with intermodal, coal, and potash trains moving in same area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Limited amount of track space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store, inspect,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prep empty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4800"/>
            <a:ext cx="9144000" cy="1752600"/>
          </a:xfrm>
          <a:prstGeom prst="rect">
            <a:avLst/>
          </a:prstGeom>
          <a:gradFill flip="none" rotWithShape="1">
            <a:gsLst>
              <a:gs pos="0">
                <a:srgbClr val="D9D7BE"/>
              </a:gs>
              <a:gs pos="14000">
                <a:srgbClr val="D9D7BE">
                  <a:shade val="67500"/>
                  <a:satMod val="115000"/>
                  <a:alpha val="48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45"/>
            <a:ext cx="1072016" cy="9840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8077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Additional Challenges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As this is a specialized service, at times the customer’s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desired switch times conflict with neighboring intermodal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terminals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Additional employee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resources - Extra jobs for every shift (two per day)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Additional Management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– A PHL manager must constantly supervise due to complexity of the operation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Competition with the Port of Houston for business due to Class I rates and routes to destination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costi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Anacostia2</Template>
  <TotalTime>1236</TotalTime>
  <Words>477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Anacostia2</vt:lpstr>
      <vt:lpstr>Acrobat Document</vt:lpstr>
      <vt:lpstr>Anacostia Rail Holdings</vt:lpstr>
      <vt:lpstr>PowerPoint Presentation</vt:lpstr>
      <vt:lpstr>Origination and Destination </vt:lpstr>
      <vt:lpstr>Project Partners</vt:lpstr>
      <vt:lpstr>Standard Ship Loading Plan 60 Tower Section/20 Towers</vt:lpstr>
      <vt:lpstr>First Direct Discharge From  Ship to Rail of Wind Towers (SSA Terminal)</vt:lpstr>
      <vt:lpstr>PHL’s Operational Advantages</vt:lpstr>
      <vt:lpstr>Challenges of Moving Wind Towers</vt:lpstr>
      <vt:lpstr>Additional Challenges</vt:lpstr>
      <vt:lpstr>New 2017 Opportunities</vt:lpstr>
      <vt:lpstr>PHL’s Past Wind Tower Moves</vt:lpstr>
      <vt:lpstr>2017 Forecast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Anacostia Rail Holdings</dc:title>
  <dc:creator>Georgia Gerick</dc:creator>
  <cp:lastModifiedBy>Genevieve Padro</cp:lastModifiedBy>
  <cp:revision>45</cp:revision>
  <dcterms:created xsi:type="dcterms:W3CDTF">2014-11-20T16:31:48Z</dcterms:created>
  <dcterms:modified xsi:type="dcterms:W3CDTF">2017-03-09T19:42:17Z</dcterms:modified>
</cp:coreProperties>
</file>